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311" r:id="rId4"/>
    <p:sldId id="314" r:id="rId5"/>
    <p:sldId id="315" r:id="rId6"/>
    <p:sldId id="325" r:id="rId7"/>
    <p:sldId id="327" r:id="rId8"/>
    <p:sldId id="330" r:id="rId9"/>
    <p:sldId id="331" r:id="rId10"/>
    <p:sldId id="332" r:id="rId11"/>
    <p:sldId id="333" r:id="rId12"/>
    <p:sldId id="334" r:id="rId13"/>
    <p:sldId id="335" r:id="rId14"/>
    <p:sldId id="324" r:id="rId15"/>
    <p:sldId id="326" r:id="rId16"/>
    <p:sldId id="318" r:id="rId17"/>
    <p:sldId id="319" r:id="rId18"/>
    <p:sldId id="320" r:id="rId19"/>
    <p:sldId id="29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02" autoAdjust="0"/>
    <p:restoredTop sz="94690"/>
  </p:normalViewPr>
  <p:slideViewPr>
    <p:cSldViewPr snapToGrid="0" snapToObjects="1">
      <p:cViewPr varScale="1">
        <p:scale>
          <a:sx n="116" d="100"/>
          <a:sy n="116" d="100"/>
        </p:scale>
        <p:origin x="-3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47C35-4450-4A24-9857-03B1685FFC5B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58A92-FD6D-4DCC-BF10-655DD4FF1F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174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2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11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12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13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14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15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16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17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18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3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4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5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6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7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8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9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E93A3-0CF5-4E48-918B-EBF5AFB45AAD}" type="slidenum">
              <a:rPr lang="pt-BR"/>
              <a:pPr/>
              <a:t>10</a:t>
            </a:fld>
            <a:endParaRPr lang="pt-B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6360" y="8687678"/>
            <a:ext cx="2970038" cy="4548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2E991F-EBCF-4EF8-9632-76DC4718FA65}" type="slidenum">
              <a:rPr lang="pt-BR" sz="1200" b="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200" b="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6360" y="8687678"/>
            <a:ext cx="2971640" cy="4563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662757-FF39-42DC-B3E3-8386DF3433DD}" type="slidenum">
              <a:rPr lang="pt-BR" sz="1200">
                <a:solidFill>
                  <a:srgbClr val="33CCCC"/>
                </a:solidFill>
                <a:latin typeface="Times New Roman" pitchFamily="16" charset="0"/>
                <a:cs typeface="Segoe UI" pitchFamily="32" charset="0"/>
              </a:rPr>
              <a:pPr algn="r" eaLnBrk="1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200">
              <a:solidFill>
                <a:srgbClr val="33CCCC"/>
              </a:solidFill>
              <a:latin typeface="Times New Roman" pitchFamily="16" charset="0"/>
              <a:cs typeface="Segoe UI" pitchFamily="32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7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721" y="4343839"/>
            <a:ext cx="5030161" cy="41156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9449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6057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2211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96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383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331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117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4469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414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3615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47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contrast="1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B61-CEEC-9348-B269-CA6A36E8B08C}" type="datetimeFigureOut">
              <a:rPr lang="pt-BR" smtClean="0"/>
              <a:pPr/>
              <a:t>25/02/2022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99DAB-7DAE-7349-96F5-AD4A0F8670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708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0442"/>
            <a:ext cx="12192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3" name="CaixaDeTexto 2"/>
          <p:cNvSpPr txBox="1"/>
          <p:nvPr/>
        </p:nvSpPr>
        <p:spPr>
          <a:xfrm>
            <a:off x="1400175" y="-38101"/>
            <a:ext cx="9505950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>
                <a:solidFill>
                  <a:schemeClr val="bg1"/>
                </a:solidFill>
              </a:rPr>
              <a:t>SUPERINTENDÊNCIA DOS HOSPITAIS PÚBLICOS ESTADUAIS</a:t>
            </a:r>
          </a:p>
          <a:p>
            <a:pPr algn="ctr"/>
            <a:r>
              <a:rPr lang="pt-BR" sz="2000" b="1" u="sng" dirty="0" err="1">
                <a:solidFill>
                  <a:schemeClr val="bg1"/>
                </a:solidFill>
              </a:rPr>
              <a:t>Gêrencia</a:t>
            </a:r>
            <a:r>
              <a:rPr lang="pt-BR" sz="2000" b="1" u="sng" dirty="0">
                <a:solidFill>
                  <a:schemeClr val="bg1"/>
                </a:solidFill>
              </a:rPr>
              <a:t> de Acompanhamento de Custos e Resultados</a:t>
            </a: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  <a:p>
            <a:pPr algn="ctr"/>
            <a:r>
              <a:rPr lang="pt-BR" sz="5400" b="1" dirty="0">
                <a:solidFill>
                  <a:schemeClr val="bg1"/>
                </a:solidFill>
              </a:rPr>
              <a:t>PROPOSTA NOVA LEGISLAÇÃO – PROGRAMA PRÓ-ATIVIDADE</a:t>
            </a:r>
          </a:p>
        </p:txBody>
      </p:sp>
    </p:spTree>
    <p:extLst>
      <p:ext uri="{BB962C8B-B14F-4D97-AF65-F5344CB8AC3E}">
        <p14:creationId xmlns="" xmlns:p14="http://schemas.microsoft.com/office/powerpoint/2010/main" val="191372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199502" y="938152"/>
            <a:ext cx="9835979" cy="580864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Art. 18º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Os procedimentos incluídos no grupo de indicadores de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atendimentos de emergência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terão seus valores indexados de acordo com a respectiva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classificação de risco,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observado o Quadro II do Anexo II deste Decreto.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§ 1º a produção no indicador de atendimentos de emergência cuja classificação de risco atribuir as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cores, verde, azul, amarela e laranja somente será computada para o profissional médico responsável pela liberação do paciente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observado o disposto no §1º e §2º do Art. 6º deste Decreto.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§ 2º a produção no indicador de atendimentos de emergência cuja classificação de risco atribuir à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cor vermelha será computada para o profissional médico responsável pelas evoluções e prescrições diárias do paciente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observado o disposto no §1º e §2º do Art. 6º e no § 8 do Art. 8º deste Decreto.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§ 3º a produção no indicador de atendimentos de emergência cuja classificação de risco atribuir as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cores, verde, azul e amarela não será computada para cumprimento de pontuação mínima e pagamento caso o mesmo paciente retorne com mesmo CID em um período de 7 dias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§ 3º Somente será computada para fins de pontuação mínima e de Retribuição por Produtividade Médica (RPM) os </a:t>
            </a: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atendimentos de emergência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cujo motivo da liberação do paciente for classificado como:</a:t>
            </a:r>
          </a:p>
          <a:p>
            <a:pPr>
              <a:buNone/>
            </a:pPr>
            <a:r>
              <a:rPr lang="pt-BR" sz="1400" dirty="0" smtClean="0"/>
              <a:t> </a:t>
            </a:r>
            <a:endParaRPr lang="pt-BR" dirty="0" smtClean="0"/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Óbito;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Liberado;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Transferência;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Pedido;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Internação;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Encaminhado para atenção básica;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Encaminhado ao ambulatório; e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lvl="0" indent="144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1500" dirty="0" smtClean="0">
                <a:latin typeface="Arial" pitchFamily="34" charset="0"/>
                <a:ea typeface="Arial"/>
                <a:cs typeface="Arial" pitchFamily="34" charset="0"/>
              </a:rPr>
              <a:t>Encaminhado ao pronto atendimento.</a:t>
            </a:r>
            <a:endParaRPr lang="pt-BR" sz="15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94916" y="1944130"/>
            <a:ext cx="7353300" cy="406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4390768" y="1449859"/>
            <a:ext cx="462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Valor anterior de emergência: R$ 22,00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298356" y="1046205"/>
            <a:ext cx="9055443" cy="15240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§ 4º Somente será computada para fins de pontuação mínima e de pagamento da Retribuição por Produtividade Médica (RPM) as consultas ambulatoriais cujo motivo da liberação do paciente for classificado como: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Valor anterior ambulatório: R$ 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30,00 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Paciente atendido.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313" y="1555278"/>
            <a:ext cx="45910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23982" y="1145059"/>
            <a:ext cx="9055443" cy="5130758"/>
          </a:xfrm>
        </p:spPr>
        <p:txBody>
          <a:bodyPr/>
          <a:lstStyle/>
          <a:p>
            <a:endParaRPr lang="pt-BR" dirty="0" smtClean="0"/>
          </a:p>
          <a:p>
            <a:pPr marL="0" indent="228600">
              <a:lnSpc>
                <a:spcPct val="15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profissionais médicos enquadrados em comissões e preceptoria e que comprovem participação será atribuído pagamento conforme Quadro XX do Anexo II deste Decreto.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9" name="Imagem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9557" y="4113286"/>
            <a:ext cx="7009016" cy="119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5050" y="1235676"/>
            <a:ext cx="7471718" cy="515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4450" y="1531358"/>
            <a:ext cx="9324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671945" y="1104404"/>
            <a:ext cx="8788730" cy="57535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pt-BR" sz="4800" b="1" dirty="0"/>
              <a:t>PRÓ-MUTIRÃO:</a:t>
            </a:r>
          </a:p>
          <a:p>
            <a:pPr lvl="0"/>
            <a:r>
              <a:rPr lang="pt-BR" sz="3600" dirty="0"/>
              <a:t>Extinção como programa distinto e passando a integrar o Pró-atividade, mas com regras diferentes:</a:t>
            </a:r>
          </a:p>
          <a:p>
            <a:pPr>
              <a:buNone/>
            </a:pPr>
            <a:r>
              <a:rPr lang="pt-BR" sz="3200" dirty="0" smtClean="0">
                <a:sym typeface="Wingdings" pitchFamily="2" charset="2"/>
              </a:rPr>
              <a:t></a:t>
            </a:r>
            <a:r>
              <a:rPr lang="pt-BR" sz="3200" dirty="0">
                <a:sym typeface="Wingdings" pitchFamily="2" charset="2"/>
              </a:rPr>
              <a:t>Passa a r</a:t>
            </a:r>
            <a:r>
              <a:rPr lang="pt-BR" sz="3200" dirty="0"/>
              <a:t>emunerar duas vezes o valor dos procedimentos da tabela própria da SES</a:t>
            </a:r>
            <a:r>
              <a:rPr lang="pt-BR" sz="3200" dirty="0" smtClean="0"/>
              <a:t>.</a:t>
            </a:r>
          </a:p>
          <a:p>
            <a:pPr>
              <a:buNone/>
            </a:pPr>
            <a:r>
              <a:rPr lang="pt-BR" sz="3200" dirty="0" smtClean="0">
                <a:sym typeface="Wingdings" pitchFamily="2" charset="2"/>
              </a:rPr>
              <a:t>Passa a não ser submetido ao teto de R$ 12.960,00</a:t>
            </a:r>
          </a:p>
          <a:p>
            <a:pPr>
              <a:buNone/>
            </a:pPr>
            <a:r>
              <a:rPr lang="pt-BR" sz="3200" dirty="0" smtClean="0">
                <a:sym typeface="Wingdings" pitchFamily="2" charset="2"/>
              </a:rPr>
              <a:t>Não submetido a dedução da “franquia”</a:t>
            </a:r>
          </a:p>
          <a:p>
            <a:pPr>
              <a:buNone/>
            </a:pPr>
            <a:endParaRPr lang="pt-BR" sz="3200" dirty="0">
              <a:sym typeface="Wingdings" pitchFamily="2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4900" b="1" dirty="0"/>
              <a:t>IMPACTO FINANCEIRO – </a:t>
            </a:r>
            <a:r>
              <a:rPr lang="pt-BR" sz="4800" b="1" dirty="0" smtClean="0"/>
              <a:t>RPM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5687" y="1067744"/>
            <a:ext cx="895633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88812" y="273142"/>
            <a:ext cx="9073738" cy="831262"/>
          </a:xfr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4900" b="1" dirty="0"/>
              <a:t>IMPACTO FINANCEIRO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8" name="Espaço Reservado para Conteúdo 6"/>
          <p:cNvSpPr txBox="1">
            <a:spLocks/>
          </p:cNvSpPr>
          <p:nvPr/>
        </p:nvSpPr>
        <p:spPr>
          <a:xfrm>
            <a:off x="2671945" y="1104404"/>
            <a:ext cx="8788730" cy="575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pt-BR" sz="48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505687" y="1436914"/>
          <a:ext cx="9227133" cy="2346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1326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4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9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2138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REGRA</a:t>
                      </a:r>
                      <a:r>
                        <a:rPr lang="pt-BR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ATUAL</a:t>
                      </a:r>
                      <a:endParaRPr lang="pt-BR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REGRA PROPOSTA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138">
                <a:tc>
                  <a:txBody>
                    <a:bodyPr/>
                    <a:lstStyle/>
                    <a:p>
                      <a:r>
                        <a:rPr lang="pt-BR" sz="2200" dirty="0"/>
                        <a:t>MÉDIA DE PAGAMENTO POR PROFISSIONAL MÉDICO</a:t>
                      </a:r>
                      <a:endParaRPr lang="pt-BR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kern="1200" dirty="0"/>
                        <a:t>R$ 3.875,61</a:t>
                      </a:r>
                      <a:endParaRPr lang="pt-BR" sz="23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kern="1200" dirty="0"/>
                        <a:t>R$ 6.067,08</a:t>
                      </a:r>
                      <a:endParaRPr lang="pt-BR" sz="23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1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200" kern="1200" dirty="0"/>
                        <a:t>Nº TOTAL DE MÉDICOS</a:t>
                      </a:r>
                      <a:r>
                        <a:rPr lang="pt-BR" sz="2200" kern="1200" baseline="0" dirty="0"/>
                        <a:t> </a:t>
                      </a:r>
                      <a:r>
                        <a:rPr lang="pt-BR" sz="2200" kern="1200" dirty="0"/>
                        <a:t>CONTEMPLADOS</a:t>
                      </a:r>
                      <a:endParaRPr lang="pt-BR" sz="2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1.772</a:t>
                      </a:r>
                      <a:endParaRPr lang="pt-BR" sz="23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dirty="0"/>
                        <a:t>2.184</a:t>
                      </a:r>
                      <a:endParaRPr lang="pt-BR" sz="23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oto ponte hercilio luz florian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543300" y="5887968"/>
            <a:ext cx="371474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4000" b="1" dirty="0"/>
              <a:t>Muito Obrigado!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280062" y="605642"/>
            <a:ext cx="9073738" cy="18525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 smtClean="0"/>
              <a:t> Por intermédio da MP com força de Lei 248 de 29.12.21 e do Decreto 1.752 de 18.02.22, é instituído o novo Plano de Gestão da Saúde: 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565070" y="3028207"/>
            <a:ext cx="8788730" cy="3148755"/>
          </a:xfrm>
        </p:spPr>
        <p:txBody>
          <a:bodyPr/>
          <a:lstStyle/>
          <a:p>
            <a:r>
              <a:rPr lang="pt-BR" b="1" dirty="0"/>
              <a:t>PRÓ-ATIVIDADE: </a:t>
            </a:r>
            <a:r>
              <a:rPr lang="pt-BR" dirty="0"/>
              <a:t>remunera profissionais médicos conforme produção executada em diferentes indicadores de produtividade como cirurgias, atendimentos, tratamentos e métodos diagnósticos, desde que comprovado cumprimento </a:t>
            </a:r>
            <a:r>
              <a:rPr lang="pt-BR" dirty="0" smtClean="0"/>
              <a:t>das pontuações pré-estabelecidas</a:t>
            </a:r>
            <a:r>
              <a:rPr lang="pt-BR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DIFICULDADES ENFRENTADAS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671945" y="1246909"/>
            <a:ext cx="8788730" cy="528452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pt-BR" sz="6700" b="1" dirty="0"/>
              <a:t>PRÓ-ATIVIDADE:</a:t>
            </a:r>
          </a:p>
          <a:p>
            <a:pPr lvl="0">
              <a:lnSpc>
                <a:spcPct val="110000"/>
              </a:lnSpc>
            </a:pPr>
            <a:r>
              <a:rPr lang="pt-BR" sz="5300" dirty="0"/>
              <a:t>Indicador internação/</a:t>
            </a:r>
            <a:r>
              <a:rPr lang="pt-BR" sz="5300" dirty="0" err="1"/>
              <a:t>interconsulta</a:t>
            </a:r>
            <a:r>
              <a:rPr lang="pt-BR" sz="5300" dirty="0"/>
              <a:t>/avaliação sem produção mínima quantitativa atribuída;</a:t>
            </a:r>
          </a:p>
          <a:p>
            <a:pPr lvl="0">
              <a:lnSpc>
                <a:spcPct val="110000"/>
              </a:lnSpc>
            </a:pPr>
            <a:r>
              <a:rPr lang="pt-BR" sz="5300" dirty="0"/>
              <a:t>Indicador emergência/qualidade sem produção mínima quantitativa atribuída;</a:t>
            </a:r>
          </a:p>
          <a:p>
            <a:pPr lvl="0">
              <a:lnSpc>
                <a:spcPct val="110000"/>
              </a:lnSpc>
            </a:pPr>
            <a:r>
              <a:rPr lang="pt-BR" sz="5300" dirty="0"/>
              <a:t>Indicador UTI sem produção mínima quantitativa atribuída;</a:t>
            </a:r>
          </a:p>
          <a:p>
            <a:pPr lvl="0">
              <a:lnSpc>
                <a:spcPct val="110000"/>
              </a:lnSpc>
            </a:pPr>
            <a:r>
              <a:rPr lang="pt-BR" sz="5300" dirty="0" smtClean="0"/>
              <a:t>Especialidade </a:t>
            </a:r>
            <a:r>
              <a:rPr lang="pt-BR" sz="5300" dirty="0"/>
              <a:t>e funções médicas sem previsão legal de recebimento (ocasionando </a:t>
            </a:r>
            <a:r>
              <a:rPr lang="pt-BR" sz="5300" dirty="0" err="1"/>
              <a:t>judicialização</a:t>
            </a:r>
            <a:r>
              <a:rPr lang="pt-BR" sz="5300" dirty="0"/>
              <a:t>);</a:t>
            </a:r>
          </a:p>
          <a:p>
            <a:pPr lvl="0">
              <a:lnSpc>
                <a:spcPct val="110000"/>
              </a:lnSpc>
            </a:pPr>
            <a:r>
              <a:rPr lang="pt-BR" sz="5300" dirty="0"/>
              <a:t>Tabela SIGTAP sem parâmetros para estabelecer grau de complexidade entre os procedimentos médicos.</a:t>
            </a:r>
          </a:p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DIFICULDADES ENFRENTADAS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671945" y="1235033"/>
            <a:ext cx="8788730" cy="50351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pt-BR" sz="4800" b="1" dirty="0"/>
              <a:t>PRÓ-MUTIRÃO:</a:t>
            </a:r>
          </a:p>
          <a:p>
            <a:pPr lvl="0"/>
            <a:endParaRPr lang="pt-BR" dirty="0"/>
          </a:p>
          <a:p>
            <a:pPr lvl="0"/>
            <a:r>
              <a:rPr lang="pt-BR" sz="3200" dirty="0"/>
              <a:t>Valores dos procedimentos pouco atraentes para realização fora da jornada normal de trabalho (feriado e finais de semana);</a:t>
            </a:r>
          </a:p>
          <a:p>
            <a:pPr lvl="0">
              <a:buNone/>
            </a:pPr>
            <a:endParaRPr lang="pt-BR" sz="3200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671945" y="1104404"/>
            <a:ext cx="8788730" cy="575359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pt-BR" sz="6700" b="1" dirty="0"/>
              <a:t>PRÓ-ATIVIDADE: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/>
              <a:t>Criação de uma tabela própria da SES estabelecendo a hierarquização dos procedimentos realizados pelos profissionais médicos;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Inclusão </a:t>
            </a:r>
            <a:r>
              <a:rPr lang="pt-BR" sz="5400" dirty="0"/>
              <a:t>de especialidades e funções médicas na nova legislação (cerca de </a:t>
            </a:r>
            <a:r>
              <a:rPr lang="pt-BR" sz="5400" dirty="0" smtClean="0"/>
              <a:t>400 </a:t>
            </a:r>
            <a:r>
              <a:rPr lang="pt-BR" sz="5400" dirty="0"/>
              <a:t>profissionais </a:t>
            </a:r>
            <a:r>
              <a:rPr lang="pt-BR" sz="5400" dirty="0" smtClean="0"/>
              <a:t>médicos representando 20% do quadro médico da SES serão contemplados na nova legislação – SUE, SAMU, SUR, SUV, COJUR, CIATOX, Auditores unidades hospitalares, regionais de saúde, NIR, DIAF, etc.);</a:t>
            </a:r>
            <a:endParaRPr lang="pt-BR" sz="5400" dirty="0"/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/>
              <a:t>Estabelecer modo de “franquia” de produção em substituição às metas</a:t>
            </a:r>
            <a:r>
              <a:rPr lang="pt-BR" sz="5400" dirty="0" smtClean="0"/>
              <a:t>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 Atribuir pagamento a profissional médico enquadrado em Comissões e Preceptorias.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 Estabelecer valores diferenciados nos atendimentos de emergência considerando a classificação de risco.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 Estabelecer valores diferenciados nos atendimentos ambulatoriais considerando o tempo necessário dos atendimentos por especialidade e para “primeiras” consultas e consultas “retorno”.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 Estabelecer valores para as evoluções, prescrições e pareceres médicos realizados nas enfermarias.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 Estabelecer valores para as evoluções, prescrições e pareceres médicos realizados em UTI.</a:t>
            </a:r>
          </a:p>
          <a:p>
            <a:pPr lvl="0">
              <a:lnSpc>
                <a:spcPct val="100000"/>
              </a:lnSpc>
              <a:buFont typeface="Wingdings" pitchFamily="2" charset="2"/>
              <a:buChar char="Ø"/>
            </a:pPr>
            <a:r>
              <a:rPr lang="pt-BR" sz="5400" dirty="0" smtClean="0"/>
              <a:t> Considerar para pagamento os procedimentos realizados que atendam as regras de faturamento e estejam regulados.</a:t>
            </a:r>
            <a:endParaRPr lang="pt-BR" sz="5400" dirty="0"/>
          </a:p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2671945" y="1104404"/>
            <a:ext cx="8788730" cy="5753595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10000"/>
              </a:lnSpc>
              <a:buNone/>
            </a:pPr>
            <a:r>
              <a:rPr lang="pt-BR" sz="7200" b="1" dirty="0" smtClean="0"/>
              <a:t>Meta por indicador substituído pela </a:t>
            </a:r>
            <a:r>
              <a:rPr lang="pt-BR" sz="6700" b="1" dirty="0" smtClean="0"/>
              <a:t>“Franquia”:</a:t>
            </a:r>
            <a:endParaRPr lang="pt-BR" sz="6700" b="1" dirty="0"/>
          </a:p>
          <a:p>
            <a:pPr lvl="0">
              <a:lnSpc>
                <a:spcPct val="100000"/>
              </a:lnSpc>
              <a:buNone/>
            </a:pPr>
            <a:r>
              <a:rPr lang="pt-BR" sz="5400" dirty="0" smtClean="0"/>
              <a:t>- A </a:t>
            </a:r>
            <a:r>
              <a:rPr lang="pt-BR" sz="5400" dirty="0"/>
              <a:t>“franquia” </a:t>
            </a:r>
            <a:r>
              <a:rPr lang="pt-BR" sz="5400" dirty="0" smtClean="0"/>
              <a:t>foi estabelecida em 56 pontos sendo que cada procedimento tem uma pontuação atribuída proporcional ao valor do referido procedimento: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dirty="0" smtClean="0"/>
              <a:t> Exemplo: 56 consultas ambulatoriais configuram 56 pontos;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dirty="0" smtClean="0"/>
              <a:t>                   23 evoluções em UTI configuram 56 pontos;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dirty="0" smtClean="0"/>
              <a:t>                    14 atendimentos de emergência com classificação de risco vermelho configuram 56 pontos;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dirty="0" smtClean="0"/>
              <a:t>                     4 revascularizações do miocárdio configuram 56 pontos;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dirty="0" smtClean="0"/>
              <a:t> - O profissional médico terá sua pontuação e produção computada em qualquer indicador;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b="1" dirty="0" smtClean="0"/>
              <a:t>  - </a:t>
            </a:r>
            <a:r>
              <a:rPr lang="pt-BR" sz="5400" dirty="0" smtClean="0"/>
              <a:t>GDPM: não há mais dedução;</a:t>
            </a:r>
          </a:p>
          <a:p>
            <a:pPr lvl="0">
              <a:lnSpc>
                <a:spcPct val="100000"/>
              </a:lnSpc>
              <a:buNone/>
            </a:pPr>
            <a:r>
              <a:rPr lang="pt-BR" sz="5400" b="1" dirty="0" smtClean="0"/>
              <a:t> </a:t>
            </a: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sz="5400" dirty="0" smtClean="0"/>
          </a:p>
          <a:p>
            <a:pPr lvl="0">
              <a:lnSpc>
                <a:spcPct val="100000"/>
              </a:lnSpc>
              <a:buNone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240692" y="1054444"/>
            <a:ext cx="9522940" cy="54946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Art. 31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4400" u="sng" dirty="0" smtClean="0">
                <a:latin typeface="Arial" pitchFamily="34" charset="0"/>
                <a:cs typeface="Arial" pitchFamily="34" charset="0"/>
              </a:rPr>
              <a:t>enquadramentos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previstos para os profissionais médicos 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odontólogos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em cada unidade hospitalar serão especificados em Contrato de Gestão (CG) a ser assinado pela SES, por intermédio do gestor da unidade hospitalar e pelo respectivo profissional.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1º O </a:t>
            </a:r>
            <a:r>
              <a:rPr lang="pt-BR" sz="4400" u="sng" dirty="0" smtClean="0">
                <a:latin typeface="Arial" pitchFamily="34" charset="0"/>
                <a:cs typeface="Arial" pitchFamily="34" charset="0"/>
              </a:rPr>
              <a:t>enquadramento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das horas de trabalho nos indicadores de que trata o caput do Art. 4º e a </a:t>
            </a:r>
            <a:r>
              <a:rPr lang="pt-BR" sz="4400" u="sng" dirty="0" smtClean="0">
                <a:latin typeface="Arial" pitchFamily="34" charset="0"/>
                <a:cs typeface="Arial" pitchFamily="34" charset="0"/>
              </a:rPr>
              <a:t>pontuação individual mínima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a ser alcançada serão registrados em termo de adesão a ser assinado pelo respectivo gestor da unidade hospitalar de que tratam os incisos I, II e III do caput do art. 1º deste Decreto e cada um dos profissionais médicos de que trata o art. 5º da Lei nº 16.160 de 07 de novembro de 2013.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2º O enquadramento das horas de trabalho nos indicadores de que trata o caput do Art. 4º deve ser feito nos indicadores onde o profissional tenha sua </a:t>
            </a:r>
            <a:r>
              <a:rPr lang="pt-BR" sz="4400" u="sng" dirty="0" smtClean="0">
                <a:latin typeface="Arial" pitchFamily="34" charset="0"/>
                <a:cs typeface="Arial" pitchFamily="34" charset="0"/>
              </a:rPr>
              <a:t>produção majoritária registrada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0" algn="just">
              <a:lnSpc>
                <a:spcPct val="120000"/>
              </a:lnSpc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Art. 8º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Será estabelecido para a produção nos indicadores de que tratam os parágrafo § 1º e § 2º do Art. 4 deste Decreto, </a:t>
            </a:r>
            <a:r>
              <a:rPr lang="pt-BR" sz="4400" u="sng" dirty="0" smtClean="0">
                <a:latin typeface="Arial" pitchFamily="34" charset="0"/>
                <a:cs typeface="Arial" pitchFamily="34" charset="0"/>
              </a:rPr>
              <a:t>pontuação mínima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conforme Anexo I e II deste Decreto e o que segue: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1º A pontuação mínima a ser atingida pelos profissionais médicos 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odontólogos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será de 56 (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cinquenta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e seis)  pontos, sendo o valor de cada ponto correspondente ao porte 2B da Tabela própria da SES;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2º A pontuação mínima a ser atingida pelos profissionais médicos em função de auditoria será de 56 pontos, sendo que cada hora  do tempo de duração da atividade corresponde a 12,9366 (doze vírgula nove três seis e seis) pontos, conforme Quadro VI do Anexo II,  sendo o valor de cada hora correspondente ao porte 4B, considerando o indexador conforme Anexo II deste Decreto;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3º Somente será devida e paga a produção devidamente registrada atendendo as regras de faturamento conforme Sistema de Gerenciamento da Tabela de Procedimentos, Medicamentos e OPM do SUS e Manual Técnico Operacional do Sistema de Informação Hospitalar do SUS, de pacientes oriundos dos Serviços de Atendimento Pré-Hospitalar e das Centrais de Regulação Estadual, municipais ou macrorregionais, que buscam serviços de urgência e emergência de forma espontânea, registrados nos sistemas oficiais de registro e controle.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§ 4º Somente será devida e paga a produção que exceda a pontuação mínima estabelecida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conforme § 1º a § 3º do Art. 8 e o Anexo I e II deste Decreto.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7º A produção será medida em pontos e paga de acordo com o valores constantes na Tabela hierarquizada própria da SES, observado a tabela de indexadores conforme Anexos I e II deste Decreto.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9º Os procedimentos referentes aos indicadores de que tratam este Decreto cujo registro for realizado com o mesmo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login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de forma simultânea não será computado para a produção dos profissionais médicos e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odontólogos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240692" y="1054444"/>
            <a:ext cx="9522940" cy="5494638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Art. 9º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Serão computados como atendimentos no indicador de internação, </a:t>
            </a:r>
            <a:r>
              <a:rPr lang="pt-BR" sz="4400" dirty="0" err="1" smtClean="0">
                <a:latin typeface="Arial" pitchFamily="34" charset="0"/>
                <a:cs typeface="Arial" pitchFamily="34" charset="0"/>
              </a:rPr>
              <a:t>interconsulta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, avaliação e pareceres as evoluções médicas, prescrições médicas e pareceres médicos devidamente realizados e registrados, conforme Quadro V do Anexo II e o que segue: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1º Evolução médica será limitada a 01 (um) por paciente por período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ENFERMARIA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0" algn="just">
              <a:lnSpc>
                <a:spcPct val="120000"/>
              </a:lnSpc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Período da manhã das 07:00h – 11:59h;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Período da tarde 12:00h – 18:59h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Período da noite 19:00 – 06:59h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2º Prescrição médica será limitada a 01 (um) por paciente por período: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Período do dia das 07:00h – 18:59h;</a:t>
            </a:r>
          </a:p>
          <a:p>
            <a:pPr marL="0" lv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Período da noite 19:00h – 06:59h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§ 3º Parecer médico será limitado a 01 (um) por paciente, por especialidade, a cada 72 horas.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 Art. 10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Serão computados como atendimentos em Unidade de Tratamento Intensivo (UTI), as evoluções médicas, prescrições médicas, pareceres médicos e acompanhamento do transporte de paciente para exames fora leito , devidamente realizados e registrados, conforme Quadro IV do Anexo II e o que segue: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§ 1º Evolução médica em UTI limitada a 02 (dois) por paciente por período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UTI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Período da manhã/tarde 1 das 08:00h – 15:59h;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§ 2º Evolução médica em UTI limitada a 01 (um) por paciente por período:</a:t>
            </a:r>
          </a:p>
          <a:p>
            <a:pPr indent="0" algn="just">
              <a:lnSpc>
                <a:spcPct val="120000"/>
              </a:lnSpc>
              <a:buNone/>
            </a:pPr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Período da tarde 2 - 16:00h – 19:59h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Período da noite 20:00h – 07:59h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§ 3º Prescrição médica em UTI será limitada a 01 (um) por paciente por período: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Período da manhã/tarde 1 das 08:00h – 15:59h;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§ 4º Parecer médico em UTI será limitado a 01 (um) por paciente, por especialidade, a cada 72 horas.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 § 5º Acompanhamento do transporte de paciente para exames fora leito será limitado a 01 (um) por paciente dia.</a:t>
            </a:r>
          </a:p>
          <a:p>
            <a:pPr indent="0">
              <a:lnSpc>
                <a:spcPct val="120000"/>
              </a:lnSpc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505687" y="273142"/>
            <a:ext cx="9073738" cy="66501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100" b="1" dirty="0"/>
              <a:t/>
            </a:r>
            <a:br>
              <a:rPr lang="pt-BR" sz="3100" b="1" dirty="0"/>
            </a:br>
            <a:r>
              <a:rPr lang="pt-BR" sz="3600" b="1" dirty="0"/>
              <a:t>PROPOSTA DE MELHORIAS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968844" y="938152"/>
            <a:ext cx="10066638" cy="5808642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pt-BR" sz="1250" b="1" dirty="0" smtClean="0">
                <a:latin typeface="Arial" pitchFamily="34" charset="0"/>
                <a:cs typeface="Arial" pitchFamily="34" charset="0"/>
              </a:rPr>
              <a:t>Art. 16º </a:t>
            </a:r>
            <a:r>
              <a:rPr lang="pt-BR" sz="1250" dirty="0" smtClean="0">
                <a:latin typeface="Arial" pitchFamily="34" charset="0"/>
                <a:cs typeface="Arial" pitchFamily="34" charset="0"/>
              </a:rPr>
              <a:t>Os profissionais médicos participantes dos atos cirúrgicos receberão os respectivos pontos de produtividade e pagamento, observando-se os critérios de rateio estabelecidos no Quadro XVII do Anexo II e o que segue: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1250" dirty="0" smtClean="0">
                <a:latin typeface="Arial" pitchFamily="34" charset="0"/>
                <a:cs typeface="Arial" pitchFamily="34" charset="0"/>
              </a:rPr>
              <a:t> § 1° Somente serão computados para efeitos de pontuação e pagamento os atos cirúrgicos realizados pelo cirurgião principal, primeiro e segundo auxiliares;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1250" dirty="0" smtClean="0">
                <a:latin typeface="Arial" pitchFamily="34" charset="0"/>
                <a:cs typeface="Arial" pitchFamily="34" charset="0"/>
              </a:rPr>
              <a:t> § 2° Os profissionais médicos </a:t>
            </a:r>
            <a:r>
              <a:rPr lang="pt-BR" sz="1250" dirty="0" err="1" smtClean="0">
                <a:latin typeface="Arial" pitchFamily="34" charset="0"/>
                <a:cs typeface="Arial" pitchFamily="34" charset="0"/>
              </a:rPr>
              <a:t>anestesiologistas</a:t>
            </a:r>
            <a:r>
              <a:rPr lang="pt-BR" sz="1250" dirty="0" smtClean="0">
                <a:latin typeface="Arial" pitchFamily="34" charset="0"/>
                <a:cs typeface="Arial" pitchFamily="34" charset="0"/>
              </a:rPr>
              <a:t> participantes de atos cirúrgicos receberão as respectivas pontuações e pagamentos correspondentes aos portes anestésicos constantes na tabela própria da SES, conforme Anexo I e II deste Decreto;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1250" dirty="0" smtClean="0">
                <a:latin typeface="Arial" pitchFamily="34" charset="0"/>
                <a:cs typeface="Arial" pitchFamily="34" charset="0"/>
              </a:rPr>
              <a:t> § 3° Os procedimentos da especialidade </a:t>
            </a:r>
            <a:r>
              <a:rPr lang="pt-BR" sz="1250" dirty="0" err="1" smtClean="0">
                <a:latin typeface="Arial" pitchFamily="34" charset="0"/>
                <a:cs typeface="Arial" pitchFamily="34" charset="0"/>
              </a:rPr>
              <a:t>anestesiologia</a:t>
            </a:r>
            <a:r>
              <a:rPr lang="pt-BR" sz="1250" dirty="0" smtClean="0">
                <a:latin typeface="Arial" pitchFamily="34" charset="0"/>
                <a:cs typeface="Arial" pitchFamily="34" charset="0"/>
              </a:rPr>
              <a:t> serão computados somente para os profissionais médicos com especialidade e RQE em </a:t>
            </a:r>
            <a:r>
              <a:rPr lang="pt-BR" sz="1250" dirty="0" err="1" smtClean="0">
                <a:latin typeface="Arial" pitchFamily="34" charset="0"/>
                <a:cs typeface="Arial" pitchFamily="34" charset="0"/>
              </a:rPr>
              <a:t>anestesiologia</a:t>
            </a:r>
            <a:r>
              <a:rPr lang="pt-BR" sz="1250" dirty="0" smtClean="0">
                <a:latin typeface="Arial" pitchFamily="34" charset="0"/>
                <a:cs typeface="Arial" pitchFamily="34" charset="0"/>
              </a:rPr>
              <a:t> com CRM no Estado de Santa Catarina, registrado nos sistemas de informações oficiais até o mês anterior à computação e devida aprovação pela GESP da SES;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1250" dirty="0" smtClean="0">
                <a:latin typeface="Arial" pitchFamily="34" charset="0"/>
                <a:cs typeface="Arial" pitchFamily="34" charset="0"/>
              </a:rPr>
              <a:t> § 4° Nos procedimentos que necessitem da participação de um profissional médico da especialidade de </a:t>
            </a:r>
            <a:r>
              <a:rPr lang="pt-BR" sz="1250" dirty="0" err="1" smtClean="0">
                <a:latin typeface="Arial" pitchFamily="34" charset="0"/>
                <a:cs typeface="Arial" pitchFamily="34" charset="0"/>
              </a:rPr>
              <a:t>anestesiologia</a:t>
            </a:r>
            <a:r>
              <a:rPr lang="pt-BR" sz="1250" dirty="0" smtClean="0">
                <a:latin typeface="Arial" pitchFamily="34" charset="0"/>
                <a:cs typeface="Arial" pitchFamily="34" charset="0"/>
              </a:rPr>
              <a:t> em atos médicos que não tenham seus portes anestésicos especialmente previstos na tabela própria da SES, conforme Anexo I e II deste Decreto, serão remunerados conforme porte anestésico 4C, desde que devidamente comprovada a participação nos sistemas oficiais da SES.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pt-BR" sz="125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0">
              <a:lnSpc>
                <a:spcPct val="120000"/>
              </a:lnSpc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982</Words>
  <Application>Microsoft Office PowerPoint</Application>
  <PresentationFormat>Personalizar</PresentationFormat>
  <Paragraphs>185</Paragraphs>
  <Slides>19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Slide 1</vt:lpstr>
      <vt:lpstr>  Por intermédio da MP com força de Lei 248 de 29.12.21 e do Decreto 1.752 de 18.02.22, é instituído o novo Plano de Gestão da Saúde:  </vt:lpstr>
      <vt:lpstr>   DIFICULDADES ENFRENTADAS  </vt:lpstr>
      <vt:lpstr>   DIFICULDADES ENFRENTADAS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PROPOSTA DE MELHORIAS  </vt:lpstr>
      <vt:lpstr>    IMPACTO FINANCEIRO – RPM   </vt:lpstr>
      <vt:lpstr>    IMPACTO FINANCEIRO   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oliveirac</cp:lastModifiedBy>
  <cp:revision>220</cp:revision>
  <dcterms:created xsi:type="dcterms:W3CDTF">2019-02-28T19:49:23Z</dcterms:created>
  <dcterms:modified xsi:type="dcterms:W3CDTF">2022-02-25T20:03:30Z</dcterms:modified>
</cp:coreProperties>
</file>